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B4F311-7818-4E3D-B6B3-520ECDF0B0D1}">
  <a:tblStyle styleId="{5DB4F311-7818-4E3D-B6B3-520ECDF0B0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/>
              <a:t>afternoon</a:t>
            </a:r>
            <a:r>
              <a:rPr lang="en"/>
              <a:t> everyone,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Ismail Akram and Tenzin Tashi and our project is: {Object}tive 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 of our project is Measuring the dimensions of objects in Real-Time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Ismail 1-5 and 11 &amp; 12</a:t>
            </a:r>
            <a:endParaRPr sz="1050">
              <a:solidFill>
                <a:srgbClr val="B9BBBE"/>
              </a:solidFill>
              <a:highlight>
                <a:srgbClr val="2F31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9BBBE"/>
                </a:solidFill>
                <a:highlight>
                  <a:srgbClr val="2F3136"/>
                </a:highlight>
                <a:latin typeface="Courier New"/>
                <a:ea typeface="Courier New"/>
                <a:cs typeface="Courier New"/>
                <a:sym typeface="Courier New"/>
              </a:rPr>
              <a:t>Tenzin 6-10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4596c3b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c4596c3b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 you do, with images, tables, and numbers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 you can see, here are the table of results between actual object size measured with a ruler vs computer calculated size.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margin of error is on average 0.1%, so we have a precise approximation of our contours and euclidean measurements.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c42bf8db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c42bf8d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Ismail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Measuring the size of objects in an image is similar to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computing the distance from our camera to an object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- In both cases, we need to define a ratio that measures the number of pixels per a given metric.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51E50"/>
              </a:buClr>
              <a:buSzPts val="1100"/>
              <a:buChar char="●"/>
            </a:pPr>
            <a:r>
              <a:rPr lang="en">
                <a:solidFill>
                  <a:srgbClr val="051E50"/>
                </a:solidFill>
              </a:rPr>
              <a:t>Extrinsic parameters are rotation and translation matrices used to convert something from the world frame to the camera frame</a:t>
            </a:r>
            <a:endParaRPr>
              <a:solidFill>
                <a:srgbClr val="051E50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E50"/>
              </a:buClr>
              <a:buSzPts val="1100"/>
              <a:buChar char="●"/>
            </a:pPr>
            <a:r>
              <a:rPr lang="en">
                <a:solidFill>
                  <a:srgbClr val="051E50"/>
                </a:solidFill>
              </a:rPr>
              <a:t>Intrinsic parameters are the internal camera parameters, such as the focal length, used to convert that information into a pixel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700"/>
              </a:spcBef>
              <a:spcAft>
                <a:spcPts val="57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 our case the reference object is an A4 size paper whose dimension is 210x297 mm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ba4af05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ba4af05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Itemized conclusions, observations, and discussions.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object, whether within the frame as a coin or is the frame itself, needs known dimensions.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must also be the first object that’s detected.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initially did the project in a “pixels per metric” technique.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after calibration for the real-time video segment, accounting for rotation and translation, our results were much closer to the object’s actual dimensions.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927118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927118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Webcam recording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Left: calibrated, right: original webcam footage.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b2a0f72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b2a0f72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ba4af0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ba4af0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Why this needs to be done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focus of this Computer Vision project is real-time video measuring.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motive is to measure objects efficiently and instantly.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idea is to garner a seamless workflow in measuring tools and materials during application.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Basically, we want a virtual real-time blueprint.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can have several practical applications in engineering/architectural/surgical (tools and materials), as well as medical (supplements) etc.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Although measuring objects using a reference has been done before, our focus is to build upon that foundation and net optimized real-time video feedback.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ba4af050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ba4af050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How you are going to do it, with algorithms, equations, figures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plan on using the following concepts from our Image Formation, Feature Extraction, &amp; Camera Calibration lectures: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Gaussian Blur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Canny edge detection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Finding contours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Euclidean distance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will also be using the following technologies: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-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OpenCV and numpy as a base to expand upon.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Roboto"/>
              <a:buChar char="-"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project will be done using Python, and IOT Device (webcam).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51E50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c42bf8d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c42bf8d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</a:t>
            </a:r>
            <a:r>
              <a:rPr lang="en" sz="1800">
                <a:solidFill>
                  <a:srgbClr val="ADADAD"/>
                </a:solidFill>
              </a:rPr>
              <a:t> is Gaussian Blur?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Gaussian Blur:</a:t>
            </a:r>
            <a:r>
              <a:rPr lang="en">
                <a:solidFill>
                  <a:schemeClr val="dk1"/>
                </a:solidFill>
              </a:rPr>
              <a:t> we smooth the image with 2D Gaussian distribution.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has a number of important properties such as: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Why/how?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Linear scale when convolved with another Gaussian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Separable efficiency: as in, blurs small obstructive objects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is the solution to the diffusion equation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What is Canny Edge Detection?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Canny Edge Detection: </a:t>
            </a:r>
            <a:r>
              <a:rPr lang="en">
                <a:solidFill>
                  <a:schemeClr val="dk1"/>
                </a:solidFill>
              </a:rPr>
              <a:t>detects edges in an image and results in an edge map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Why/how?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Performs dilation &amp; erosion to close gaps in between object lines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Edge detector based criteria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Good detection:</a:t>
            </a:r>
            <a:r>
              <a:rPr lang="en">
                <a:solidFill>
                  <a:schemeClr val="dk1"/>
                </a:solidFill>
              </a:rPr>
              <a:t> minimum number of false negatives and false positives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Good localization:</a:t>
            </a:r>
            <a:r>
              <a:rPr lang="en">
                <a:solidFill>
                  <a:schemeClr val="dk1"/>
                </a:solidFill>
              </a:rPr>
              <a:t> edge location must be close as possible to the correct position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Only </a:t>
            </a:r>
            <a:r>
              <a:rPr b="1" lang="en">
                <a:solidFill>
                  <a:schemeClr val="dk1"/>
                </a:solidFill>
              </a:rPr>
              <a:t>one </a:t>
            </a:r>
            <a:r>
              <a:rPr lang="en">
                <a:solidFill>
                  <a:schemeClr val="dk1"/>
                </a:solidFill>
              </a:rPr>
              <a:t>response per edge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ba4af050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ba4af050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Ismail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Blurring used to remove small noise, 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namely</a:t>
            </a: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dust particles.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Note that we’re using a reference object, in this case, the coin in the bottom left which is set to 0.995 inches.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c4375c9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c4375c9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What are contours?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the Open Source Computer Vision or simply known as OpenCV, contours can be explained simply as a curve joining all the continuous points (along the boundary), having same color or intensity.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 we are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main reason of finding contours is to draw an outline around the object which we will be using to find the dimension.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How are we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getting the processed image from step 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first find the contour of the processed image as shown in the Fig 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using the contour approximation we get the 4 end points as shown by the blue dot in the Fig 3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Finally we draw the rectangle using those four that we got from the Fig 3 as shown in the Fig 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c4375c9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c4375c9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calculation of dimensions goes from left to right in a clockwise motion for each object. Bounding box </a:t>
            </a:r>
            <a:r>
              <a:rPr lang="en" sz="1150" strike="sng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(highlighted by the red, purple, navy, and blue coloured points)</a:t>
            </a:r>
            <a:endParaRPr sz="1150" strike="sng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 strike="sng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Make sure to point out the blue in the USB as a slight “failure”* </a:t>
            </a:r>
            <a:endParaRPr i="1"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continuous points (along the boundary), having same color or intensity.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c4375c9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c4375c9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Digital Distances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What is Euclidean Distance?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we learned in the class euclidean distance is one of the three metrics commonly used in computer vision for finding the distance between two points on the image plane.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Euclidean distance metric is simply the square root of the sum of the squares of the differences in the coordinates of the two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computation of this metric requires real arithmetic and the calculation of a square root;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computationally expensive but the most accurate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Why are we using it?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calculate the width and height of of the object</a:t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4375c9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4375c9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Tenzin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&lt;Make sure you talk about calculation&gt;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qB1lua63ddfVvG7nwZ7h0LxD-1xJxOiW/view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Relationship Id="rId4" Type="http://schemas.openxmlformats.org/officeDocument/2006/relationships/hyperlink" Target="https://pyimagesearch.com/2016/03/28/measuring-size-of-objects-in-an-image-with-opencv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gif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50" y="1718250"/>
            <a:ext cx="3987901" cy="23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75483" y="397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{Object}tive Vision: </a:t>
            </a:r>
            <a:endParaRPr sz="34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Measuring the </a:t>
            </a:r>
            <a:r>
              <a:rPr lang="en" sz="3480"/>
              <a:t>dimensions</a:t>
            </a:r>
            <a:r>
              <a:rPr lang="en" sz="3480"/>
              <a:t> of objects in Real-Time</a:t>
            </a:r>
            <a:endParaRPr sz="3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Ismail Akram</a:t>
            </a:r>
            <a:endParaRPr sz="25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/>
              <a:t>Tenzin Tashi</a:t>
            </a:r>
            <a:endParaRPr sz="258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196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Computer Vision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CSc 471 Prof Zhu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Spring 2022</a:t>
            </a:r>
            <a:endParaRPr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52296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625913" y="4304000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Table</a:t>
            </a:r>
            <a:r>
              <a:rPr lang="en" sz="800">
                <a:solidFill>
                  <a:schemeClr val="dk1"/>
                </a:solidFill>
              </a:rPr>
              <a:t>: Actual Object Dimensions &amp; Calculated Object Dimensions</a:t>
            </a:r>
            <a:endParaRPr sz="800">
              <a:solidFill>
                <a:schemeClr val="dk1"/>
              </a:solidFill>
            </a:endParaRPr>
          </a:p>
        </p:txBody>
      </p:sp>
      <p:graphicFrame>
        <p:nvGraphicFramePr>
          <p:cNvPr id="141" name="Google Shape;141;p22"/>
          <p:cNvGraphicFramePr/>
          <p:nvPr/>
        </p:nvGraphicFramePr>
        <p:xfrm>
          <a:off x="311700" y="129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{5DB4F311-7818-4E3D-B6B3-520ECDF0B0D1}</a:tableStyleId>
              </a:tblPr>
              <a:tblGrid>
                <a:gridCol w="1308475"/>
                <a:gridCol w="1308475"/>
                <a:gridCol w="1308475"/>
              </a:tblGrid>
              <a:tr h="742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Object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Actual Size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</a:rPr>
                        <a:t>Calculated Size</a:t>
                      </a:r>
                      <a:endParaRPr b="1"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Name Tag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1.5in x 2.5in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1.5in x 2.4in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Blue Strip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in x 0.7in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0.5in x 0.8in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USB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Text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0.9in x 0.3in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1.0in x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Pen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 x 5.7in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0.4in x 5.6in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Glue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0.7in x 3.1in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0.8in x 3.3in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Lock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2.1in x 1.6in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2.3in x 1.8in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938" y="130725"/>
            <a:ext cx="3571333" cy="2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5351313" y="2336475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Graph 1</a:t>
            </a:r>
            <a:r>
              <a:rPr lang="en" sz="800">
                <a:solidFill>
                  <a:schemeClr val="dk1"/>
                </a:solidFill>
              </a:rPr>
              <a:t>: Actual vs Calculated Lengths &amp; Error %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442750" y="4835700"/>
            <a:ext cx="3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Graph 2</a:t>
            </a:r>
            <a:r>
              <a:rPr lang="en" sz="800">
                <a:solidFill>
                  <a:schemeClr val="dk1"/>
                </a:solidFill>
              </a:rPr>
              <a:t>: </a:t>
            </a:r>
            <a:r>
              <a:rPr lang="en" sz="800">
                <a:solidFill>
                  <a:schemeClr val="dk1"/>
                </a:solidFill>
              </a:rPr>
              <a:t> Actual vs Calculated Width &amp; Error %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00" y="2644275"/>
            <a:ext cx="3596024" cy="223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Calibrating for Real-Time video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4197300" cy="3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Extrinsic: R &amp; T; world frame -&gt; camera frame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Intrinsic: internal camera parameters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Focal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Converting to pixels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57" y="1017725"/>
            <a:ext cx="4887093" cy="261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000" y="3253075"/>
            <a:ext cx="1031117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75075" y="1044653"/>
            <a:ext cx="3671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object’s dimension: 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must be known apriori.</a:t>
            </a:r>
            <a:endParaRPr/>
          </a:p>
          <a:p>
            <a:pPr indent="-31718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Must be easy to detect for contours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025" y="1975512"/>
            <a:ext cx="1755826" cy="26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75" y="2244850"/>
            <a:ext cx="3530851" cy="20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294625" y="4541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Calibrated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918900" y="4341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Original (distorted lens)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512625" y="1044641"/>
            <a:ext cx="3671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Checkerboard camera calibration</a:t>
            </a:r>
            <a:endParaRPr/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Remove radial and tangential distortion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0" name="Google Shape;170;p25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50" y="1017725"/>
            <a:ext cx="8083050" cy="3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100" y="135700"/>
            <a:ext cx="3907200" cy="21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64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Motive: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Create a practical tool for: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Tools</a:t>
            </a:r>
            <a:r>
              <a:rPr lang="en"/>
              <a:t> and materials (engineering/</a:t>
            </a:r>
            <a:r>
              <a:rPr lang="en"/>
              <a:t>surgical</a:t>
            </a:r>
            <a:r>
              <a:rPr lang="en"/>
              <a:t>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Supplements (medical)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Save time from using measuring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/>
              <a:t>measure objects in real-time video.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Research: found projects measuring objects in respect to a </a:t>
            </a:r>
            <a:r>
              <a:rPr lang="en" u="sng"/>
              <a:t>reference</a:t>
            </a:r>
            <a:r>
              <a:rPr lang="en" u="sng"/>
              <a:t> object</a:t>
            </a:r>
            <a:r>
              <a:rPr lang="en"/>
              <a:t>. We’ll expand on that concept.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https://pyimagesearch.com/2016/03/28/measuring-size-of-objects-in-an-image-with-opencv/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Focus: application &gt; innovation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93175" y="1017725"/>
            <a:ext cx="49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Blur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Canny edge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contours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Euclidean distance (measure size)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Technologies: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IOT Device (webcam)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400" y="219525"/>
            <a:ext cx="3819850" cy="20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500" y="3015375"/>
            <a:ext cx="1044999" cy="128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748" y="3200950"/>
            <a:ext cx="2289800" cy="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313" y="2956525"/>
            <a:ext cx="1404800" cy="1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30975"/>
            <a:ext cx="61596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</a:t>
            </a:r>
            <a:r>
              <a:rPr lang="en"/>
              <a:t>Explanation: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 &amp; </a:t>
            </a:r>
            <a:r>
              <a:rPr lang="en"/>
              <a:t>Canny Edge Detection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16275"/>
            <a:ext cx="41337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2D Gaussian distribution is defined by: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641" y="900025"/>
            <a:ext cx="2155359" cy="16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24" y="1629574"/>
            <a:ext cx="3669324" cy="10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311700" y="2679825"/>
            <a:ext cx="52653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Smoothing masks’ width </a:t>
            </a:r>
            <a:r>
              <a:rPr lang="en" sz="1800">
                <a:solidFill>
                  <a:schemeClr val="lt2"/>
                </a:solidFill>
              </a:rPr>
              <a:t>depends</a:t>
            </a:r>
            <a:r>
              <a:rPr lang="en" sz="1800">
                <a:solidFill>
                  <a:schemeClr val="lt2"/>
                </a:solidFill>
              </a:rPr>
              <a:t> upon σ.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Canny Edge Detection results in an edge map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Dilation &amp; erosion to </a:t>
            </a:r>
            <a:r>
              <a:rPr lang="en" sz="1800">
                <a:solidFill>
                  <a:schemeClr val="lt2"/>
                </a:solidFill>
              </a:rPr>
              <a:t>close</a:t>
            </a:r>
            <a:r>
              <a:rPr lang="en" sz="1800">
                <a:solidFill>
                  <a:schemeClr val="lt2"/>
                </a:solidFill>
              </a:rPr>
              <a:t> gaps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Good detection &amp; </a:t>
            </a:r>
            <a:r>
              <a:rPr lang="en" sz="1800">
                <a:solidFill>
                  <a:schemeClr val="lt2"/>
                </a:solidFill>
              </a:rPr>
              <a:t>localization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One response per edge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546525" y="2515775"/>
            <a:ext cx="20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Gaussian distribution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013" y="2831450"/>
            <a:ext cx="2812613" cy="17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546525" y="4630475"/>
            <a:ext cx="206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Canny edge detection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56950" y="219300"/>
            <a:ext cx="59394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</a:t>
            </a:r>
            <a:r>
              <a:rPr lang="en"/>
              <a:t>Step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 &amp; Canny Edge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56950" y="1409450"/>
            <a:ext cx="51477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perform gaussian Blur on a grayscale image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gray = cv2.GaussianBlur(gray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perform edge detection, then perform a dilation + erosion to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close gaps in between object edges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cv2.Canny(gray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cv2.dilate(edged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None, </a:t>
            </a:r>
            <a:r>
              <a:rPr b="1" lang="en" sz="1000">
                <a:solidFill>
                  <a:srgbClr val="AA4926"/>
                </a:solidFill>
                <a:latin typeface="Courier New"/>
                <a:ea typeface="Courier New"/>
                <a:cs typeface="Courier New"/>
                <a:sym typeface="Courier New"/>
              </a:rPr>
              <a:t>iterations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edged = cv2.erode(edged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None, </a:t>
            </a:r>
            <a:r>
              <a:rPr b="1" lang="en" sz="1000">
                <a:solidFill>
                  <a:srgbClr val="AA4926"/>
                </a:solidFill>
                <a:latin typeface="Courier New"/>
                <a:ea typeface="Courier New"/>
                <a:cs typeface="Courier New"/>
                <a:sym typeface="Courier New"/>
              </a:rPr>
              <a:t>iterations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75" y="1409450"/>
            <a:ext cx="3334551" cy="18784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657050" y="3287925"/>
            <a:ext cx="329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</a:t>
            </a:r>
            <a:r>
              <a:rPr lang="en" sz="1100">
                <a:solidFill>
                  <a:schemeClr val="dk1"/>
                </a:solidFill>
              </a:rPr>
              <a:t>Gaussian</a:t>
            </a:r>
            <a:r>
              <a:rPr lang="en" sz="1100">
                <a:solidFill>
                  <a:schemeClr val="dk1"/>
                </a:solidFill>
              </a:rPr>
              <a:t> Blur and Canny Edge Detection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Coin width = 0.995in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51810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</a:t>
            </a:r>
            <a:r>
              <a:rPr lang="en"/>
              <a:t>Explanation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Contours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533475"/>
            <a:ext cx="518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contours?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Curves created using continuous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Points found from same color or intensity.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we are using it?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bounding box around the object 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525" y="368823"/>
            <a:ext cx="1608250" cy="1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775" y="368825"/>
            <a:ext cx="1658683" cy="1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600" y="2626850"/>
            <a:ext cx="1608250" cy="209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6">
            <a:alphaModFix/>
          </a:blip>
          <a:srcRect b="1690" l="0" r="0" t="1690"/>
          <a:stretch/>
        </p:blipFill>
        <p:spPr>
          <a:xfrm>
            <a:off x="7100775" y="2626850"/>
            <a:ext cx="1658675" cy="20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492575" y="2165400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Original image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224075" y="2157925"/>
            <a:ext cx="160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Contour Image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941025" y="4711100"/>
            <a:ext cx="22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3: Contour Approximation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185650" y="4703625"/>
            <a:ext cx="173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4: Draw rectangle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51930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</a:t>
            </a:r>
            <a:r>
              <a:rPr lang="en"/>
              <a:t>Step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Contours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56950" y="1675650"/>
            <a:ext cx="5147700" cy="31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find contours in the edge map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cnts = cv2.findContours(edged.copy()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cv2.RETR_EXTERNAL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cv2.CHAIN_APPROX_SIMPLE)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cnts = imutils.grab_contours(cnts)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# sort the contours from left-to-right</a:t>
            </a:r>
            <a:endParaRPr b="1" sz="10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(cnts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_) = contours.sort_contours(cnts)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25" y="1937313"/>
            <a:ext cx="3334551" cy="187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642100" y="3815775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Finding Contours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5824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</a:t>
            </a:r>
            <a:r>
              <a:rPr lang="en"/>
              <a:t>Explanation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451600"/>
            <a:ext cx="52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Euclidean Distance?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Commonly used metrics for finding 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Square root of the sum of the squares of the differences between two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</a:t>
            </a:r>
            <a:r>
              <a:rPr lang="en"/>
              <a:t>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are we using it?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dimension (width &amp; height) of an object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349" y="236349"/>
            <a:ext cx="1662538" cy="23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24" y="3030775"/>
            <a:ext cx="1785677" cy="16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515" y="3030775"/>
            <a:ext cx="1920111" cy="16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5526863" y="2637575"/>
            <a:ext cx="297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1: Euclidean Distance Formula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658288" y="4637100"/>
            <a:ext cx="297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 2: </a:t>
            </a:r>
            <a:r>
              <a:rPr lang="en" sz="1100">
                <a:solidFill>
                  <a:schemeClr val="dk1"/>
                </a:solidFill>
              </a:rPr>
              <a:t>Calculating</a:t>
            </a:r>
            <a:r>
              <a:rPr lang="en" sz="1100">
                <a:solidFill>
                  <a:schemeClr val="dk1"/>
                </a:solidFill>
              </a:rPr>
              <a:t> the width and height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51930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Step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56950" y="1517725"/>
            <a:ext cx="6902400" cy="254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findEuclidean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(pts1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pts2):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((pts2[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]-pts1[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+ (pts2[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]-pts1[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)**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endParaRPr b="1" sz="1000">
              <a:solidFill>
                <a:srgbClr val="6897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obj 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conts2: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cv2.polylines(imgContours2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[obj[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True,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nPoints = utlis.reorder(obj[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nW = </a:t>
            </a:r>
            <a:r>
              <a:rPr b="1" lang="en" sz="10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((utlis.findEuclidean(nPoints[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]//scale)/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nH = </a:t>
            </a:r>
            <a:r>
              <a:rPr b="1" lang="en" sz="10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((utlis.findEuclidean(nPoints[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nPoints[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]//scale)/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0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00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575" y="298525"/>
            <a:ext cx="3523074" cy="19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394613" y="2297875"/>
            <a:ext cx="329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Fig: Calculating the Euclidean Distance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